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3" r:id="rId7"/>
    <p:sldId id="268" r:id="rId8"/>
    <p:sldId id="264" r:id="rId9"/>
    <p:sldId id="261" r:id="rId10"/>
    <p:sldId id="262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B7A3FC-6112-4F59-B123-68CF8DB3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8A0C6D-0395-4C6E-8694-AB089278B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B4630E-0E49-4A78-9253-9895FF0C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7552C8-A893-4933-AB82-4F6D89D8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FBAC5-8703-40AF-AC7A-5C1D62D9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7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8FC78-2A32-4656-9055-5646A952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85B744-3A73-47CB-AE75-C7A50F991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739A31-88C4-477E-8A25-7406CDE8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7B437C-3670-4BE8-90F9-A32364C4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D4CBE0-EF3B-47D1-B804-F6B702D6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2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B4EC75-3FEF-467B-8E64-82E10FB79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57975B-B37D-4C04-93BF-97F9454B2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6AFB27-1F80-4941-928A-D65C9BFB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E401F0-6EF0-4555-B66E-4EA9EC70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F72F44-83EE-40C9-B1CB-165250A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68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0EB92-01B1-4080-83F4-051E3D40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30D3AC-7FE2-491F-A20C-F9D9EEEB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47E5E4-7805-4F54-9C66-EFFE36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5B322-4C7D-4961-9D5D-DF7A35D8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473F13-4205-4DB9-8A7F-980E293C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67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1B726-CBE5-49F2-BBE7-B23F3409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7AE97B-92B1-4F0B-AA39-5CA25FBD9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61B687-D55B-44A3-ADE1-EFB97057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B7D3B7-E8C1-4222-8CA2-E26DAF90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3C7B61-DD45-4FD0-8884-2D494B54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9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185B07-379A-437B-BFC8-B6B8C44A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45260C-D769-43E3-9728-5F66A9092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E7D099-7EAA-4194-BC5C-51CD821B8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D2B64D-A884-42DC-84F5-AC44A505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0498FD-DE3A-4612-854B-42566B8E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7349D8-1CE7-4545-9484-495A582F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56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6A2A7-E67A-4619-89A2-B4E68B90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0D1E74-4FDB-4909-9BC1-49640B56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B07A33-0C28-4F1D-BF16-AC732185D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2B41124-E379-416A-BF7F-B832DB5CA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847366-9783-4E73-AEF2-9C25AD705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31900-9651-4451-B3E9-1A122854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E783F0-786E-4DC2-9C03-0094E1E2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8241B8-F491-4A84-8C3C-411BCD56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6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2A022-A6B0-426D-9639-938EABC3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DC0C71-40AD-4DC2-AF77-FB6D9200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B29362-6A1B-4C9E-8208-2D2A13E2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9A7FD3-6F3A-4950-B1E8-E8791FD9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70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C5D1DC-93E6-491D-92A2-A02D25D1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E9D104-15C6-43E1-B6AB-CC1D291F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0D20E9-115C-4C44-8BCA-3FE6FE0D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60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7F1E42-20A2-4980-8EA9-B8951878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59D3E2-851A-4B3F-9B4E-7D3BE7D5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E71F60-A21A-4FDA-BFFC-DB93CFB5B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755647-ACA0-421F-BF17-C2A96EC3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AF87FD-637E-4B37-94CD-9B2B44E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D5A49A-0E0F-4695-9E0D-DA83BC47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0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C61AB-F875-4B05-947F-8890AB39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D492D8-9849-4015-B641-911A43A02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1DD601-7E25-45D4-AFE7-E39F1A49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8A149E-CF36-4BD9-B350-744CEB7D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6FAE28-69B8-4762-B47E-9367547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69686D-F4DB-4EB5-AEDE-92A5D3AF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31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99A50A-1CEF-47C4-AB17-2C9FB428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FD74AB-40CE-4FB4-BDA6-5D0A7CEA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37BC4E-44A0-404E-B3EB-A28C7FEDF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6E02-1D62-4346-8B23-8C3B49D2C1A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91348-4F6E-445C-8059-9C467B45E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F7B84-1DB5-45AF-9CA9-DD429DD6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9D15-CDB2-4510-B8F6-26D8D1D19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9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BB1F91-2302-4BC5-AC68-0754CF46C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08" y="2955502"/>
            <a:ext cx="11000326" cy="927385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>
                <a:solidFill>
                  <a:srgbClr val="7030A0"/>
                </a:solidFill>
              </a:rPr>
              <a:t>Sponsorship Proposal</a:t>
            </a:r>
          </a:p>
          <a:p>
            <a:endParaRPr lang="en-US" sz="17600" dirty="0">
              <a:solidFill>
                <a:srgbClr val="7030A0"/>
              </a:solidFill>
            </a:endParaRPr>
          </a:p>
          <a:p>
            <a:endParaRPr lang="en-US" sz="17600" dirty="0">
              <a:solidFill>
                <a:srgbClr val="7030A0"/>
              </a:solidFill>
            </a:endParaRPr>
          </a:p>
          <a:p>
            <a:endParaRPr lang="en-US" sz="17600" dirty="0">
              <a:solidFill>
                <a:srgbClr val="7030A0"/>
              </a:solidFill>
            </a:endParaRPr>
          </a:p>
          <a:p>
            <a:pPr algn="l"/>
            <a:endParaRPr lang="en-US" sz="17600" dirty="0">
              <a:solidFill>
                <a:srgbClr val="7030A0"/>
              </a:solidFill>
            </a:endParaRPr>
          </a:p>
          <a:p>
            <a:pPr algn="l"/>
            <a:r>
              <a:rPr lang="en-US" sz="17600" dirty="0">
                <a:solidFill>
                  <a:srgbClr val="7030A0"/>
                </a:solidFill>
              </a:rPr>
              <a:t>   </a:t>
            </a:r>
            <a:r>
              <a:rPr lang="en-US" sz="9600" dirty="0">
                <a:solidFill>
                  <a:srgbClr val="7030A0"/>
                </a:solidFill>
              </a:rPr>
              <a:t>Team Building                             Workplace Fitness                         Socializing and Fun</a:t>
            </a:r>
          </a:p>
          <a:p>
            <a:endParaRPr lang="en-US" sz="9600" dirty="0">
              <a:solidFill>
                <a:srgbClr val="7030A0"/>
              </a:solidFill>
            </a:endParaRPr>
          </a:p>
          <a:p>
            <a:endParaRPr lang="en-US" sz="4800" dirty="0">
              <a:solidFill>
                <a:srgbClr val="7030A0"/>
              </a:solidFill>
            </a:endParaRPr>
          </a:p>
          <a:p>
            <a:r>
              <a:rPr lang="en-US" sz="4800" dirty="0">
                <a:solidFill>
                  <a:srgbClr val="7030A0"/>
                </a:solidFill>
              </a:rPr>
              <a:t>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43139C-5980-4CC2-86BE-96983B05B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528640"/>
            <a:ext cx="3856383" cy="2426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3F5AD5E-12EF-4923-A973-D951BA77D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20" y="3731345"/>
            <a:ext cx="3260035" cy="2173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ECE1B5-8C2D-4232-A63C-5106E5D96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" y="3731345"/>
            <a:ext cx="3303325" cy="2202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E10250-437D-42D9-A58C-10F38B479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54" y="3731345"/>
            <a:ext cx="3260034" cy="2173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40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275" y="399291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Deliverable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999403"/>
            <a:ext cx="10627097" cy="815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 Customized Activations 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5" y="399291"/>
            <a:ext cx="2209800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429E47-30D8-4CDE-BFD7-EE90344FE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7" y="3172880"/>
            <a:ext cx="3291376" cy="219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D73DF2-7A72-46E2-B0F0-AF9A6A0E9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50" y="2814765"/>
            <a:ext cx="4311373" cy="287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C5CB5A-67A2-40B5-B30A-9FB31B6F1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10" y="3083936"/>
            <a:ext cx="3558207" cy="23721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FE19A81-1A31-43A3-80E3-E2DA28DEF54E}"/>
              </a:ext>
            </a:extLst>
          </p:cNvPr>
          <p:cNvSpPr/>
          <p:nvPr/>
        </p:nvSpPr>
        <p:spPr>
          <a:xfrm>
            <a:off x="1027853" y="5846020"/>
            <a:ext cx="1821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 Photo Booth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2CD0FFD-0F21-41DF-AA97-2D2FDEE59D4C}"/>
              </a:ext>
            </a:extLst>
          </p:cNvPr>
          <p:cNvSpPr/>
          <p:nvPr/>
        </p:nvSpPr>
        <p:spPr>
          <a:xfrm>
            <a:off x="4790750" y="5846022"/>
            <a:ext cx="244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Product Sampling 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9EFEE4-ABD6-48E6-817E-17283970D65E}"/>
              </a:ext>
            </a:extLst>
          </p:cNvPr>
          <p:cNvSpPr/>
          <p:nvPr/>
        </p:nvSpPr>
        <p:spPr>
          <a:xfrm>
            <a:off x="8677534" y="5846020"/>
            <a:ext cx="337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Distributing literature on services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1734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Deliverable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277364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Sponsorship helps activate Team Building and Employee Engagement</a:t>
            </a:r>
          </a:p>
          <a:p>
            <a:pPr marL="457200" lvl="1" indent="0"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41F606-7D9E-4943-9519-611344A7B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8" y="3355550"/>
            <a:ext cx="3846443" cy="2564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FE2B81-0D7F-48AD-96E4-061088EB1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5" y="3355550"/>
            <a:ext cx="3846443" cy="2564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45DB68-AA9D-4DE0-8AE6-8C62B57A2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83" y="3355550"/>
            <a:ext cx="3846443" cy="2564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73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58" y="3350301"/>
            <a:ext cx="10168328" cy="35076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600" dirty="0">
                <a:solidFill>
                  <a:srgbClr val="7030A0"/>
                </a:solidFill>
                <a:latin typeface="+mn-lt"/>
              </a:rPr>
              <a:t>For questions or to set up a meeting to review sponsorship opportunities please contact:</a:t>
            </a:r>
            <a:br>
              <a:rPr lang="en-US" sz="3600" dirty="0">
                <a:solidFill>
                  <a:srgbClr val="7030A0"/>
                </a:solidFill>
                <a:latin typeface="+mn-lt"/>
              </a:rPr>
            </a:br>
            <a:r>
              <a:rPr lang="en-US" sz="3600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+mn-lt"/>
              </a:rPr>
            </a:br>
            <a:r>
              <a:rPr lang="en-US" sz="3600" b="1" dirty="0">
                <a:solidFill>
                  <a:srgbClr val="7030A0"/>
                </a:solidFill>
              </a:rPr>
              <a:t>Bruce Pienkny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Phone: (347) 844-9687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Email: BruceP@CorporateFunRun.com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7150308"/>
            <a:ext cx="10515600" cy="962194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62" y="547388"/>
            <a:ext cx="4918434" cy="3095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39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Who we are….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100"/>
            <a:ext cx="10515600" cy="1884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6600"/>
                </a:solidFill>
              </a:rPr>
              <a:t>Corporate </a:t>
            </a:r>
            <a:r>
              <a:rPr lang="en-US" sz="3200" dirty="0" err="1">
                <a:solidFill>
                  <a:srgbClr val="FF6600"/>
                </a:solidFill>
              </a:rPr>
              <a:t>FunRun</a:t>
            </a:r>
            <a:r>
              <a:rPr lang="en-US" sz="3200" dirty="0">
                <a:solidFill>
                  <a:srgbClr val="FF6600"/>
                </a:solidFill>
              </a:rPr>
              <a:t> is the country’s leading organizer of summer-time, weekday evening company team based 5K (3.1 miles)  running/walking events.  Our events combine team building, workplace fitness and fun (beer-food-music)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0A7D94-C30F-4992-8B25-15730F4FC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1" y="4104238"/>
            <a:ext cx="3637507" cy="242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003985-98A0-4E98-8DA3-BD478D4A4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81" y="4093965"/>
            <a:ext cx="3632962" cy="2421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C037963-6CB4-4C7A-8838-3C478F61B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6" y="4104238"/>
            <a:ext cx="3648369" cy="2432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22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Why Sponsor?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468"/>
            <a:ext cx="10515600" cy="40980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Increase brand exposure within large corporate geographies</a:t>
            </a:r>
          </a:p>
          <a:p>
            <a:r>
              <a:rPr lang="en-US" dirty="0">
                <a:solidFill>
                  <a:srgbClr val="FF6600"/>
                </a:solidFill>
              </a:rPr>
              <a:t>Introduce products/services to leading companies through our team captain’s network</a:t>
            </a:r>
          </a:p>
          <a:p>
            <a:r>
              <a:rPr lang="en-US">
                <a:solidFill>
                  <a:srgbClr val="FF6600"/>
                </a:solidFill>
              </a:rPr>
              <a:t>Introduce </a:t>
            </a:r>
            <a:r>
              <a:rPr lang="en-US" smtClean="0">
                <a:solidFill>
                  <a:srgbClr val="FF6600"/>
                </a:solidFill>
              </a:rPr>
              <a:t>products/services </a:t>
            </a:r>
            <a:r>
              <a:rPr lang="en-US" dirty="0">
                <a:solidFill>
                  <a:srgbClr val="FF6600"/>
                </a:solidFill>
              </a:rPr>
              <a:t>to our well educated, upper income team members</a:t>
            </a:r>
          </a:p>
          <a:p>
            <a:r>
              <a:rPr lang="en-US" dirty="0">
                <a:solidFill>
                  <a:srgbClr val="FF6600"/>
                </a:solidFill>
              </a:rPr>
              <a:t>Extremely targeted reach</a:t>
            </a:r>
          </a:p>
          <a:p>
            <a:r>
              <a:rPr lang="en-US" dirty="0">
                <a:solidFill>
                  <a:srgbClr val="FF6600"/>
                </a:solidFill>
              </a:rPr>
              <a:t>Sponsorship helps activate team building &amp; employee engagement internally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67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8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                   2019 Corporate 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FunRun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Calendar</a:t>
            </a:r>
            <a:r>
              <a:rPr lang="en-US" sz="2700" dirty="0">
                <a:solidFill>
                  <a:srgbClr val="7030A0"/>
                </a:solidFill>
                <a:latin typeface="+mn-lt"/>
              </a:rPr>
              <a:t/>
            </a:r>
            <a:br>
              <a:rPr lang="en-US" sz="2700" dirty="0">
                <a:solidFill>
                  <a:srgbClr val="7030A0"/>
                </a:solidFill>
                <a:latin typeface="+mn-lt"/>
              </a:rPr>
            </a:br>
            <a:r>
              <a:rPr lang="en-US" sz="2700" dirty="0">
                <a:solidFill>
                  <a:srgbClr val="7030A0"/>
                </a:solidFill>
                <a:latin typeface="+mn-lt"/>
              </a:rPr>
              <a:t/>
            </a:r>
            <a:br>
              <a:rPr lang="en-US" sz="2700" dirty="0">
                <a:solidFill>
                  <a:srgbClr val="7030A0"/>
                </a:solidFill>
                <a:latin typeface="+mn-lt"/>
              </a:rPr>
            </a:br>
            <a:r>
              <a:rPr lang="en-US" sz="2700" dirty="0">
                <a:solidFill>
                  <a:srgbClr val="7030A0"/>
                </a:solidFill>
                <a:latin typeface="+mn-lt"/>
              </a:rPr>
              <a:t>                 </a:t>
            </a:r>
            <a:r>
              <a:rPr lang="en-US" sz="3300" dirty="0">
                <a:solidFill>
                  <a:srgbClr val="7030A0"/>
                </a:solidFill>
                <a:latin typeface="+mn-lt"/>
              </a:rPr>
              <a:t>20 Great corporate markets to engage and connect with !!!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53E7B965-AE89-4BBD-B65D-0F79F6F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435" y="2344443"/>
            <a:ext cx="492894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Baltimore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Boston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Cincinnati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Columbus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Delaware (Wilmington)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Fairfield County (Norwalk-Stamford)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Garden State (Union County NJ)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Jersey Capital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Lehigh Valley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Long Island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F8B94044-17A4-4D58-B446-B6BCCA4E2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44443"/>
            <a:ext cx="5131634" cy="435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rgbClr val="FF6600"/>
                </a:solidFill>
              </a:rPr>
              <a:t>New Jersey </a:t>
            </a:r>
            <a:r>
              <a:rPr lang="en-US" sz="2300" dirty="0">
                <a:solidFill>
                  <a:srgbClr val="FF6600"/>
                </a:solidFill>
              </a:rPr>
              <a:t>(Essex/Morris County)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Northern New Jersey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Northern Virginia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Philadelphia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Pittsburgh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Research Triangle (Raleigh-Durham)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Southern Connecticut </a:t>
            </a:r>
            <a:r>
              <a:rPr lang="en-US" sz="1600" dirty="0">
                <a:solidFill>
                  <a:srgbClr val="FF6600"/>
                </a:solidFill>
              </a:rPr>
              <a:t>(Bridgeport – New Haven)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Washington D.C.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Westchester NY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Worcester MA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742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Event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60"/>
            <a:ext cx="10515600" cy="44875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Average age of participant is 40</a:t>
            </a:r>
          </a:p>
          <a:p>
            <a:r>
              <a:rPr lang="en-US" dirty="0">
                <a:solidFill>
                  <a:srgbClr val="FF6600"/>
                </a:solidFill>
              </a:rPr>
              <a:t>57% female, 43% male</a:t>
            </a:r>
          </a:p>
          <a:p>
            <a:r>
              <a:rPr lang="en-US" dirty="0">
                <a:solidFill>
                  <a:srgbClr val="FF6600"/>
                </a:solidFill>
              </a:rPr>
              <a:t>93% have college degrees, 39% have post-college degrees</a:t>
            </a:r>
          </a:p>
          <a:p>
            <a:r>
              <a:rPr lang="en-US" dirty="0">
                <a:solidFill>
                  <a:srgbClr val="FF6600"/>
                </a:solidFill>
              </a:rPr>
              <a:t>100% of participating company teams are based within 15 miles of host venue</a:t>
            </a:r>
          </a:p>
          <a:p>
            <a:r>
              <a:rPr lang="en-US" dirty="0">
                <a:solidFill>
                  <a:srgbClr val="FF6600"/>
                </a:solidFill>
              </a:rPr>
              <a:t>90% of participants live within 30 miles of host venue</a:t>
            </a:r>
          </a:p>
          <a:p>
            <a:r>
              <a:rPr lang="en-US" dirty="0">
                <a:solidFill>
                  <a:srgbClr val="FF6600"/>
                </a:solidFill>
              </a:rPr>
              <a:t>The most represented industry sectors:  Engineering, Manufacturing, Technology, Insurance, Accounting, Law, Health Care, Real Estate, and Advertising </a:t>
            </a:r>
          </a:p>
          <a:p>
            <a:r>
              <a:rPr lang="en-US" dirty="0">
                <a:solidFill>
                  <a:srgbClr val="FF6600"/>
                </a:solidFill>
              </a:rPr>
              <a:t>Over 700 teams and 10,000 team members are expected in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Sponsorship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199"/>
            <a:ext cx="10515600" cy="41378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Category Exclusivity</a:t>
            </a:r>
          </a:p>
          <a:p>
            <a:r>
              <a:rPr lang="en-US" sz="3200" dirty="0">
                <a:solidFill>
                  <a:srgbClr val="FF6600"/>
                </a:solidFill>
              </a:rPr>
              <a:t>Significant Brand Exposure</a:t>
            </a:r>
          </a:p>
          <a:p>
            <a:r>
              <a:rPr lang="en-US" sz="3200" dirty="0">
                <a:solidFill>
                  <a:srgbClr val="FF6600"/>
                </a:solidFill>
              </a:rPr>
              <a:t>Networking and Data Base Access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E-Marketing</a:t>
            </a:r>
          </a:p>
          <a:p>
            <a:r>
              <a:rPr lang="en-US" sz="3200" dirty="0">
                <a:solidFill>
                  <a:srgbClr val="FF6600"/>
                </a:solidFill>
              </a:rPr>
              <a:t>Race night Sponsor Booth and Messaging</a:t>
            </a:r>
          </a:p>
          <a:p>
            <a:r>
              <a:rPr lang="en-US" sz="3200" dirty="0">
                <a:solidFill>
                  <a:srgbClr val="FF6600"/>
                </a:solidFill>
              </a:rPr>
              <a:t>Internal Team building and Employee engagement  </a:t>
            </a:r>
          </a:p>
          <a:p>
            <a:r>
              <a:rPr lang="en-US" sz="3200" dirty="0">
                <a:solidFill>
                  <a:srgbClr val="FF6600"/>
                </a:solidFill>
              </a:rPr>
              <a:t>Customized Activations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420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Deliverable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786"/>
            <a:ext cx="10515600" cy="17127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Category Exclusivity – only one sponsor per category</a:t>
            </a:r>
          </a:p>
          <a:p>
            <a:r>
              <a:rPr lang="en-US" dirty="0">
                <a:solidFill>
                  <a:srgbClr val="FF6600"/>
                </a:solidFill>
              </a:rPr>
              <a:t>Significant Brand Exposure</a:t>
            </a:r>
          </a:p>
          <a:p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   Tee shirts                                    Sponsor booth and A-frames                   Signage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9BCE40-CE31-4F52-9C50-AA9EDDD8C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" y="3105667"/>
            <a:ext cx="4208021" cy="2805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BA8B1C-C3EE-42D3-8FC2-587EC3C4E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0" y="3105668"/>
            <a:ext cx="4192299" cy="2805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ED219DA-50F2-4D80-BACB-7997E22EFA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71" y="1848702"/>
            <a:ext cx="2708209" cy="4062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01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Deliverable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85"/>
            <a:ext cx="10515600" cy="474745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6600"/>
                </a:solidFill>
              </a:rPr>
              <a:t>Networking and Data Base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Sponsor Lunch </a:t>
            </a:r>
            <a:r>
              <a:rPr lang="en-US" dirty="0">
                <a:solidFill>
                  <a:srgbClr val="FF6600"/>
                </a:solidFill>
              </a:rPr>
              <a:t>– 2-3 months before event, CFR will host a sponsor only lunch near host venue to enable sponsors to get to know each other in an intimate setting.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Email Introductions </a:t>
            </a:r>
            <a:r>
              <a:rPr lang="en-US" dirty="0">
                <a:solidFill>
                  <a:srgbClr val="FF6600"/>
                </a:solidFill>
              </a:rPr>
              <a:t>– CFR will make email introductions between sponsors and demographically relevant team captains.  This has proven extremely effective deliverable for many sponsors.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Networking Breakfast </a:t>
            </a:r>
            <a:r>
              <a:rPr lang="en-US" dirty="0">
                <a:solidFill>
                  <a:srgbClr val="FF6600"/>
                </a:solidFill>
              </a:rPr>
              <a:t>– 1-2 weeks before event, CFR will host a networking breakfast for all sponsors and team captains.  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Weekly Company and Team Captain Data Base </a:t>
            </a:r>
            <a:r>
              <a:rPr lang="en-US" dirty="0">
                <a:solidFill>
                  <a:srgbClr val="FF6600"/>
                </a:solidFill>
              </a:rPr>
              <a:t>– beginning 3 months before event, sponsor will be provided the contact information for all registered teams and team captains.  This is a unique B to B sales platform which will provide sponsors with numerous C-level connections.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Participant Data Base </a:t>
            </a:r>
            <a:r>
              <a:rPr lang="en-US" dirty="0">
                <a:solidFill>
                  <a:srgbClr val="FF6600"/>
                </a:solidFill>
              </a:rPr>
              <a:t>– within 3 weeks of event, sponsor will be provided the entire participant data base including name, age, occupation, company, and email address.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83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F37E3-898A-486E-96D6-97ED98C9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574" y="365125"/>
            <a:ext cx="785522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Deliverable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2FDF2C-AE5B-4846-8846-10D19854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468"/>
            <a:ext cx="10515600" cy="40980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E-Marketing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Website Branding </a:t>
            </a:r>
            <a:r>
              <a:rPr lang="en-US" dirty="0">
                <a:solidFill>
                  <a:srgbClr val="FF6600"/>
                </a:solidFill>
              </a:rPr>
              <a:t>– sponsor logo prominently displayed in both the Sponsor Section of CFR website and frequently visited Events Page.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E-newsletter Branding </a:t>
            </a:r>
            <a:r>
              <a:rPr lang="en-US" dirty="0">
                <a:solidFill>
                  <a:srgbClr val="FF6600"/>
                </a:solidFill>
              </a:rPr>
              <a:t>– beginning January 2019 thru event night, sponsor logo is embedded into CFR weekly constant contact e-newsletter promoting event.   Estimate 12 email newsletters, appx 3000 business email addresses, </a:t>
            </a:r>
            <a:r>
              <a:rPr lang="en-US" dirty="0" err="1">
                <a:solidFill>
                  <a:srgbClr val="FF6600"/>
                </a:solidFill>
              </a:rPr>
              <a:t>avg</a:t>
            </a:r>
            <a:r>
              <a:rPr lang="en-US" dirty="0">
                <a:solidFill>
                  <a:srgbClr val="FF6600"/>
                </a:solidFill>
              </a:rPr>
              <a:t> weekly open rate 20-30%, </a:t>
            </a:r>
            <a:r>
              <a:rPr lang="en-US" dirty="0" err="1">
                <a:solidFill>
                  <a:srgbClr val="FF6600"/>
                </a:solidFill>
              </a:rPr>
              <a:t>avg</a:t>
            </a:r>
            <a:r>
              <a:rPr lang="en-US" dirty="0">
                <a:solidFill>
                  <a:srgbClr val="FF6600"/>
                </a:solidFill>
              </a:rPr>
              <a:t> weekly click thru rate 5-10%.</a:t>
            </a:r>
          </a:p>
          <a:p>
            <a:r>
              <a:rPr lang="en-US" dirty="0">
                <a:solidFill>
                  <a:srgbClr val="FF6600"/>
                </a:solidFill>
              </a:rPr>
              <a:t>Race night Connections with event participants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Sponsor Booth - </a:t>
            </a:r>
            <a:r>
              <a:rPr lang="en-US" dirty="0">
                <a:solidFill>
                  <a:srgbClr val="FF6600"/>
                </a:solidFill>
              </a:rPr>
              <a:t>in the sponsor zone on event night.   Sponsor booth includes 8 foot table and chairs to activate with race night participants via product samples, promoting expertise, distributing literature, and making personal connections.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Event Night Messaging </a:t>
            </a:r>
            <a:r>
              <a:rPr lang="en-US" dirty="0">
                <a:solidFill>
                  <a:srgbClr val="FF6600"/>
                </a:solidFill>
              </a:rPr>
              <a:t>– Event night announcer repeatedly thanks Sponsors by name and delivers customized sponsor messaging throughout event night.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7860B5-78F3-4894-B164-1B580097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507"/>
            <a:ext cx="2209800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83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620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Who we are….</vt:lpstr>
      <vt:lpstr>Why Sponsor?</vt:lpstr>
      <vt:lpstr>                   2019 Corporate FunRun Calendar                   20 Great corporate markets to engage and connect with !!!</vt:lpstr>
      <vt:lpstr>Event Demographics</vt:lpstr>
      <vt:lpstr>Sponsorship Deliverables</vt:lpstr>
      <vt:lpstr>Deliverable Details</vt:lpstr>
      <vt:lpstr>Deliverable Details</vt:lpstr>
      <vt:lpstr>Deliverable Details</vt:lpstr>
      <vt:lpstr>Deliverable Details</vt:lpstr>
      <vt:lpstr>Deliverable Details</vt:lpstr>
      <vt:lpstr> For questions or to set up a meeting to review sponsorship opportunities please contact:  Bruce Pienkny  Phone: (347) 844-9687 Email: BruceP@CorporateFunRun.com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Kaindl</dc:creator>
  <cp:lastModifiedBy>Bruce</cp:lastModifiedBy>
  <cp:revision>44</cp:revision>
  <dcterms:created xsi:type="dcterms:W3CDTF">2018-10-21T22:19:52Z</dcterms:created>
  <dcterms:modified xsi:type="dcterms:W3CDTF">2018-11-04T23:05:22Z</dcterms:modified>
</cp:coreProperties>
</file>